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8" r:id="rId5"/>
    <p:sldId id="262" r:id="rId6"/>
    <p:sldId id="265" r:id="rId7"/>
    <p:sldId id="266" r:id="rId8"/>
    <p:sldId id="261" r:id="rId9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177BB"/>
    <a:srgbClr val="0040C1"/>
    <a:srgbClr val="6EFF40"/>
    <a:srgbClr val="00AC91"/>
    <a:srgbClr val="0086DA"/>
    <a:srgbClr val="0B6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2876"/>
  </p:normalViewPr>
  <p:slideViewPr>
    <p:cSldViewPr snapToGrid="0" snapToObjects="1">
      <p:cViewPr varScale="1">
        <p:scale>
          <a:sx n="77" d="100"/>
          <a:sy n="77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A69666-0D5A-0543-BEBC-3BE29DDF08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8AAEA-A3C3-ED4A-9399-0D63B04FFE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8C319-5A7D-674C-AAD3-5B407367E146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664A7-3F79-9B44-BFB0-D1478EF7B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C8592-BF20-CD49-B38F-1C04771D44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61C4B-BCC4-8842-9BA6-0D5A66190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3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9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b="0"/>
            </a:lvl1pPr>
            <a:lvl2pPr marL="0" indent="304815" algn="ctr">
              <a:spcBef>
                <a:spcPts val="0"/>
              </a:spcBef>
              <a:buSzTx/>
              <a:buNone/>
              <a:defRPr sz="3200" b="0"/>
            </a:lvl2pPr>
            <a:lvl3pPr marL="0" indent="609630" algn="ctr">
              <a:spcBef>
                <a:spcPts val="0"/>
              </a:spcBef>
              <a:buSzTx/>
              <a:buNone/>
              <a:defRPr sz="3200" b="0"/>
            </a:lvl3pPr>
            <a:lvl4pPr marL="0" indent="914446" algn="ctr">
              <a:spcBef>
                <a:spcPts val="0"/>
              </a:spcBef>
              <a:buSzTx/>
              <a:buNone/>
              <a:defRPr sz="3200" b="0"/>
            </a:lvl4pPr>
            <a:lvl5pPr marL="0" indent="1219261" algn="ctr">
              <a:spcBef>
                <a:spcPts val="0"/>
              </a:spcBef>
              <a:buSzTx/>
              <a:buNone/>
              <a:defRPr sz="32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b="0"/>
            </a:lvl1pPr>
            <a:lvl2pPr marL="0" indent="304815" algn="ctr">
              <a:spcBef>
                <a:spcPts val="0"/>
              </a:spcBef>
              <a:buSzTx/>
              <a:buNone/>
              <a:defRPr sz="3200" b="0"/>
            </a:lvl2pPr>
            <a:lvl3pPr marL="0" indent="609630" algn="ctr">
              <a:spcBef>
                <a:spcPts val="0"/>
              </a:spcBef>
              <a:buSzTx/>
              <a:buNone/>
              <a:defRPr sz="3200" b="0"/>
            </a:lvl3pPr>
            <a:lvl4pPr marL="0" indent="914446" algn="ctr">
              <a:spcBef>
                <a:spcPts val="0"/>
              </a:spcBef>
              <a:buSzTx/>
              <a:buNone/>
              <a:defRPr sz="3200" b="0"/>
            </a:lvl4pPr>
            <a:lvl5pPr marL="0" indent="1219261" algn="ctr">
              <a:spcBef>
                <a:spcPts val="0"/>
              </a:spcBef>
              <a:buSzTx/>
              <a:buNone/>
              <a:defRPr sz="32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5950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b="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693385" y="4171827"/>
            <a:ext cx="13953493" cy="800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34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7646" y="9296400"/>
            <a:ext cx="395941" cy="4308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133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04815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0963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1444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1926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52407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82889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133707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438522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889044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481741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2074437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667133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259830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52526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222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37919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630615" marR="0" indent="-889044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64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04815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0963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1444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1926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52407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82889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133707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438522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02721" y="7912012"/>
            <a:ext cx="4927752" cy="157484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640782"/>
            <a:ext cx="4927752" cy="22728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Debate: Is there still a role non-invasive risk stratification in Wolff-Parkinson-White Syndrome?"/>
          <p:cNvSpPr txBox="1">
            <a:spLocks noGrp="1"/>
          </p:cNvSpPr>
          <p:nvPr>
            <p:ph type="ctrTitle"/>
          </p:nvPr>
        </p:nvSpPr>
        <p:spPr>
          <a:xfrm>
            <a:off x="118534" y="3377478"/>
            <a:ext cx="16574121" cy="3859067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344677">
              <a:defRPr sz="4719"/>
            </a:lvl1pPr>
          </a:lstStyle>
          <a:p>
            <a:r>
              <a:rPr lang="en-US" sz="6000" dirty="0">
                <a:latin typeface="Candara" panose="020E0502030303020204" pitchFamily="34" charset="0"/>
              </a:rPr>
              <a:t>Fellow Research at the University of Utah</a:t>
            </a:r>
            <a:endParaRPr sz="6000" dirty="0">
              <a:latin typeface="Candara" panose="020E0502030303020204" pitchFamily="34" charset="0"/>
            </a:endParaRP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67183"/>
            <a:ext cx="17353676" cy="318150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san P. Etheridge, MD…">
            <a:extLst>
              <a:ext uri="{FF2B5EF4-FFF2-40B4-BE49-F238E27FC236}">
                <a16:creationId xmlns:a16="http://schemas.microsoft.com/office/drawing/2014/main" id="{EDA118A1-97A6-7343-9DCC-0CF80C3D6F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003464" y="5042379"/>
            <a:ext cx="13953492" cy="15071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32234">
              <a:defRPr sz="2256"/>
            </a:pPr>
            <a:r>
              <a:rPr sz="3734" dirty="0"/>
              <a:t>Susan P. Etheridge, MD</a:t>
            </a:r>
            <a:r>
              <a:rPr lang="en-US" sz="3734" dirty="0"/>
              <a:t>, FACC</a:t>
            </a:r>
            <a:endParaRPr sz="3734" dirty="0"/>
          </a:p>
          <a:p>
            <a:pPr defTabSz="732234">
              <a:defRPr sz="2256"/>
            </a:pPr>
            <a:r>
              <a:rPr sz="3734" dirty="0"/>
              <a:t>University of Utah </a:t>
            </a:r>
            <a:r>
              <a:rPr lang="en-US" sz="3734" dirty="0"/>
              <a:t>and Primary Children’s Hospital</a:t>
            </a:r>
            <a:br>
              <a:rPr sz="3734" dirty="0"/>
            </a:br>
            <a:endParaRPr sz="3734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44C1C-76B4-8248-B3F0-30906FC49E49}"/>
              </a:ext>
            </a:extLst>
          </p:cNvPr>
          <p:cNvSpPr txBox="1"/>
          <p:nvPr/>
        </p:nvSpPr>
        <p:spPr>
          <a:xfrm>
            <a:off x="2809702" y="534445"/>
            <a:ext cx="10457411" cy="1025922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latin typeface="Candara" panose="020E0502030303020204" pitchFamily="34" charset="0"/>
              </a:rPr>
              <a:t>Research Structure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BC8BC-D9A1-F14E-92F2-72797A97F4C5}"/>
              </a:ext>
            </a:extLst>
          </p:cNvPr>
          <p:cNvSpPr txBox="1"/>
          <p:nvPr/>
        </p:nvSpPr>
        <p:spPr>
          <a:xfrm>
            <a:off x="624307" y="1892765"/>
            <a:ext cx="10947862" cy="8080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Research Director </a:t>
            </a:r>
            <a:r>
              <a:rPr lang="en-US" sz="3600">
                <a:latin typeface="Candara" panose="020E0502030303020204" pitchFamily="34" charset="0"/>
              </a:rPr>
              <a:t>and team: coordinators </a:t>
            </a:r>
            <a:r>
              <a:rPr lang="en-US" sz="3600" dirty="0">
                <a:latin typeface="Candara" panose="020E0502030303020204" pitchFamily="34" charset="0"/>
              </a:rPr>
              <a:t>and Stats support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Research Boot Camp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Pediatric Cardiology Fellowship Research Night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Spirited Research, monthly research meetings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T-32, MSCI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SOC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Fellows exposure to NIH sponsored PHN, PCGC, SDY, and AHA SFRN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andara" panose="020E0502030303020204" pitchFamily="34" charset="0"/>
                <a:ea typeface="ヒラギノ角ゴ Pro W3" pitchFamily="122" charset="-128"/>
              </a:rPr>
              <a:t>Heart Center Research on a Napkin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andara" panose="020E0502030303020204" pitchFamily="34" charset="0"/>
                <a:ea typeface="ヒラギノ角ゴ Pro W3" pitchFamily="122" charset="-128"/>
              </a:rPr>
              <a:t>Grant writing workshops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Candara" panose="020E05020303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7B8C6-5FD9-1245-8DD3-FD4D9CC186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2466" y="3666253"/>
            <a:ext cx="3603171" cy="2661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262D8-8716-EB4B-9B39-61528BC954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3697" y="6802601"/>
            <a:ext cx="3352800" cy="2498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1B115-BB5B-6C46-BCA8-4F041DA9E4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3294" y="576349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273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4F2477D-DDE5-AF4C-A7EB-383B59557094}"/>
              </a:ext>
            </a:extLst>
          </p:cNvPr>
          <p:cNvSpPr txBox="1">
            <a:spLocks/>
          </p:cNvSpPr>
          <p:nvPr/>
        </p:nvSpPr>
        <p:spPr>
          <a:xfrm>
            <a:off x="304800" y="533400"/>
            <a:ext cx="8229600" cy="1143000"/>
          </a:xfrm>
          <a:prstGeom prst="rect">
            <a:avLst/>
          </a:prstGeom>
          <a:solidFill>
            <a:srgbClr val="00FF00"/>
          </a:solidFill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7200" b="1" dirty="0">
                <a:solidFill>
                  <a:schemeClr val="tx1"/>
                </a:solidFill>
                <a:latin typeface="Candara" panose="020E0502030303020204" pitchFamily="34" charset="0"/>
              </a:rPr>
              <a:t>Research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426B6A-E86D-9843-ADE7-B34527759009}"/>
              </a:ext>
            </a:extLst>
          </p:cNvPr>
          <p:cNvSpPr txBox="1"/>
          <p:nvPr/>
        </p:nvSpPr>
        <p:spPr>
          <a:xfrm>
            <a:off x="685336" y="2394745"/>
            <a:ext cx="11977627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Research director to assist the PD and APD to accomplish goal of meaningful fellowship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Coordinators to assist with IRB -  fellows do the “heavy lifting”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Helvetica Neue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Helvetica Neue"/>
              </a:rPr>
              <a:t>Redcap specialists for teachin</a:t>
            </a:r>
            <a:r>
              <a:rPr lang="en-US" sz="4000" dirty="0">
                <a:latin typeface="Candara" panose="020E0502030303020204" pitchFamily="34" charset="0"/>
              </a:rPr>
              <a:t>g and support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latin typeface="Candara" panose="020E0502030303020204" pitchFamily="34" charset="0"/>
              </a:rPr>
              <a:t>Statistics support – with office hours for help design and execution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Financial support for meetings when presenting (3 here at ACC)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02C3C-6365-0042-A37B-EF7DB7DFAA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0048" y="1295403"/>
            <a:ext cx="40640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BDAB8-7BC9-6245-B8A0-9FAA92D6FE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8808" y="6555970"/>
            <a:ext cx="4064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98809-F139-BB43-A0E4-2F7892E23E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9390" y="4076007"/>
            <a:ext cx="3013788" cy="289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06DE4A-2A4C-CF43-B611-3031A0F69B50}"/>
              </a:ext>
            </a:extLst>
          </p:cNvPr>
          <p:cNvSpPr txBox="1"/>
          <p:nvPr/>
        </p:nvSpPr>
        <p:spPr>
          <a:xfrm>
            <a:off x="12442482" y="2392439"/>
            <a:ext cx="4897781" cy="305724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b="0" dirty="0"/>
              <a:t>Regular research nagging emails……</a:t>
            </a:r>
          </a:p>
          <a:p>
            <a:pPr algn="l"/>
            <a:r>
              <a:rPr lang="en-US" b="0" dirty="0"/>
              <a:t>……As per Dr. Etheridge's note, your manuscripts are due today.  Please submit them </a:t>
            </a:r>
            <a:r>
              <a:rPr lang="en-US" dirty="0"/>
              <a:t>before 5 PM</a:t>
            </a:r>
            <a:r>
              <a:rPr lang="en-US" b="0" dirty="0"/>
              <a:t>.  No exceptions. </a:t>
            </a:r>
          </a:p>
          <a:p>
            <a:pPr algn="l"/>
            <a:r>
              <a:rPr lang="en-US" b="0" dirty="0"/>
              <a:t>Thank you,</a:t>
            </a:r>
          </a:p>
          <a:p>
            <a:pPr algn="l"/>
            <a:r>
              <a:rPr lang="en-US" b="0" dirty="0"/>
              <a:t>LuAnn</a:t>
            </a:r>
          </a:p>
        </p:txBody>
      </p:sp>
    </p:spTree>
    <p:extLst>
      <p:ext uri="{BB962C8B-B14F-4D97-AF65-F5344CB8AC3E}">
        <p14:creationId xmlns:p14="http://schemas.microsoft.com/office/powerpoint/2010/main" val="70450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982F7-5E20-9841-B3AE-929F58BF0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578" y="1573530"/>
            <a:ext cx="10851622" cy="7213600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Formal presentations by fellows in a fun but formal atmosphere -offsite</a:t>
            </a:r>
          </a:p>
          <a:p>
            <a:r>
              <a:rPr lang="en-US" sz="4400" dirty="0">
                <a:latin typeface="Candara" panose="020E0502030303020204" pitchFamily="34" charset="0"/>
              </a:rPr>
              <a:t>Cardiology division in attendance with plans to extend to heart center</a:t>
            </a:r>
          </a:p>
          <a:p>
            <a:r>
              <a:rPr lang="en-US" sz="4400" dirty="0">
                <a:latin typeface="Candara" panose="020E0502030303020204" pitchFamily="34" charset="0"/>
              </a:rPr>
              <a:t>3</a:t>
            </a:r>
            <a:r>
              <a:rPr lang="en-US" sz="4400" baseline="30000" dirty="0">
                <a:latin typeface="Candara" panose="020E0502030303020204" pitchFamily="34" charset="0"/>
              </a:rPr>
              <a:t>rd</a:t>
            </a:r>
            <a:r>
              <a:rPr lang="en-US" sz="4400" dirty="0">
                <a:latin typeface="Candara" panose="020E0502030303020204" pitchFamily="34" charset="0"/>
              </a:rPr>
              <a:t> year fellows expected to present a 10 minute power point presentation and have a near complete manuscript</a:t>
            </a:r>
          </a:p>
          <a:p>
            <a:r>
              <a:rPr lang="en-US" sz="4400" dirty="0">
                <a:latin typeface="Candara" panose="020E0502030303020204" pitchFamily="34" charset="0"/>
              </a:rPr>
              <a:t>2</a:t>
            </a:r>
            <a:r>
              <a:rPr lang="en-US" sz="4400" baseline="30000" dirty="0">
                <a:latin typeface="Candara" panose="020E0502030303020204" pitchFamily="34" charset="0"/>
              </a:rPr>
              <a:t>nd</a:t>
            </a:r>
            <a:r>
              <a:rPr lang="en-US" sz="4400" dirty="0">
                <a:latin typeface="Candara" panose="020E0502030303020204" pitchFamily="34" charset="0"/>
              </a:rPr>
              <a:t> year fellows a poster</a:t>
            </a:r>
          </a:p>
          <a:p>
            <a:r>
              <a:rPr lang="en-US" sz="4400" dirty="0">
                <a:latin typeface="Candara" panose="020E0502030303020204" pitchFamily="34" charset="0"/>
              </a:rPr>
              <a:t>1</a:t>
            </a:r>
            <a:r>
              <a:rPr lang="en-US" sz="4400" baseline="30000" dirty="0">
                <a:latin typeface="Candara" panose="020E0502030303020204" pitchFamily="34" charset="0"/>
              </a:rPr>
              <a:t>st</a:t>
            </a:r>
            <a:r>
              <a:rPr lang="en-US" sz="4400" dirty="0">
                <a:latin typeface="Candara" panose="020E0502030303020204" pitchFamily="34" charset="0"/>
              </a:rPr>
              <a:t> year fellows a formal research project plan</a:t>
            </a:r>
          </a:p>
          <a:p>
            <a:endParaRPr lang="en-US" sz="4400" dirty="0">
              <a:latin typeface="Candara" panose="020E05020303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8887-AD03-FA44-AACC-20D782C754F0}"/>
              </a:ext>
            </a:extLst>
          </p:cNvPr>
          <p:cNvSpPr txBox="1"/>
          <p:nvPr/>
        </p:nvSpPr>
        <p:spPr>
          <a:xfrm>
            <a:off x="1992923" y="395597"/>
            <a:ext cx="12309231" cy="779701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Pediatric Cardiology Fellowship Research Night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F92D7-E45C-A64B-8A0C-B44B01882A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623" y="1422542"/>
            <a:ext cx="4293061" cy="3219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8B19A1-1F29-C04A-980E-538E10702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490" y="5180330"/>
            <a:ext cx="5192148" cy="3304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B404D-F109-4C40-B102-321D7EEBC2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3090" y="2168256"/>
            <a:ext cx="8534400" cy="56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27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8060A-FDE7-7544-94F9-9FCA28F96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4503" y="170369"/>
            <a:ext cx="3406096" cy="3016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39819-5CED-4B4E-8D5B-F1962BE90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758" y="6032500"/>
            <a:ext cx="5971759" cy="2616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7B2BD-A4F3-6247-BC10-AC4B76648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414" y="2783228"/>
            <a:ext cx="4384400" cy="3083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AB1EEC-375F-5040-9E5C-E30DB9F74820}"/>
              </a:ext>
            </a:extLst>
          </p:cNvPr>
          <p:cNvSpPr txBox="1"/>
          <p:nvPr/>
        </p:nvSpPr>
        <p:spPr>
          <a:xfrm>
            <a:off x="7555189" y="3438180"/>
            <a:ext cx="9997082" cy="58887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Established by the fellows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Fellow president and Faculty advisor: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Faculty-sponsored monthly meetings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Relaxed atmosphere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ndara" panose="020E0502030303020204" pitchFamily="34" charset="0"/>
              </a:rPr>
              <a:t>Fellow-set agenda</a:t>
            </a:r>
          </a:p>
          <a:p>
            <a:pPr marL="457200" lvl="4" indent="-457200" algn="l">
              <a:buFont typeface="Wingdings" pitchFamily="2" charset="2"/>
              <a:buChar char="ü"/>
            </a:pPr>
            <a:r>
              <a:rPr lang="en-US" sz="3200" i="1" dirty="0">
                <a:latin typeface="Candara" panose="020E0502030303020204" pitchFamily="34" charset="0"/>
              </a:rPr>
              <a:t>Abstract revisions</a:t>
            </a:r>
          </a:p>
          <a:p>
            <a:pPr marL="457200" lvl="4" indent="-457200" algn="l">
              <a:buFont typeface="Wingdings" pitchFamily="2" charset="2"/>
              <a:buChar char="ü"/>
            </a:pPr>
            <a:r>
              <a:rPr lang="en-US" sz="3200" i="1" dirty="0">
                <a:latin typeface="Candara" panose="020E0502030303020204" pitchFamily="34" charset="0"/>
              </a:rPr>
              <a:t>Potential projects </a:t>
            </a:r>
          </a:p>
          <a:p>
            <a:pPr marL="457200" lvl="4" indent="-457200" algn="l">
              <a:buFont typeface="Wingdings" pitchFamily="2" charset="2"/>
              <a:buChar char="ü"/>
            </a:pPr>
            <a:r>
              <a:rPr lang="en-US" sz="3200" i="1" dirty="0">
                <a:latin typeface="Candara" panose="020E0502030303020204" pitchFamily="34" charset="0"/>
              </a:rPr>
              <a:t>Potential mentors and research team building</a:t>
            </a:r>
          </a:p>
          <a:p>
            <a:pPr marL="457200" lvl="4" indent="-457200" algn="l">
              <a:buFont typeface="Wingdings" pitchFamily="2" charset="2"/>
              <a:buChar char="ü"/>
            </a:pPr>
            <a:r>
              <a:rPr lang="en-US" sz="3200" i="1" dirty="0">
                <a:latin typeface="Candara" panose="020E0502030303020204" pitchFamily="34" charset="0"/>
              </a:rPr>
              <a:t>Impediments</a:t>
            </a:r>
          </a:p>
          <a:p>
            <a:pPr marL="457200" lvl="4" indent="-457200" algn="l">
              <a:buFont typeface="Wingdings" pitchFamily="2" charset="2"/>
              <a:buChar char="ü"/>
            </a:pPr>
            <a:r>
              <a:rPr lang="en-US" sz="3200" i="1" dirty="0">
                <a:latin typeface="Candara" panose="020E0502030303020204" pitchFamily="34" charset="0"/>
              </a:rPr>
              <a:t>Grant review/revisions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C205F-0732-7440-91E4-1260A6491649}"/>
              </a:ext>
            </a:extLst>
          </p:cNvPr>
          <p:cNvSpPr txBox="1"/>
          <p:nvPr/>
        </p:nvSpPr>
        <p:spPr>
          <a:xfrm>
            <a:off x="750277" y="845466"/>
            <a:ext cx="11230708" cy="841256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/>
              <a:t>Spirited Research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492405-ABA5-0E4B-B202-8D82A1AD2C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593" y="359253"/>
            <a:ext cx="2224783" cy="2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735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1CC95-1503-3A4F-81AF-D98DC1C3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816" y="2540000"/>
            <a:ext cx="11535507" cy="7213600"/>
          </a:xfrm>
        </p:spPr>
        <p:txBody>
          <a:bodyPr>
            <a:normAutofit/>
          </a:bodyPr>
          <a:lstStyle/>
          <a:p>
            <a:r>
              <a:rPr lang="en-US" sz="3600" dirty="0"/>
              <a:t>Dept of Pediatrics sponsored</a:t>
            </a:r>
          </a:p>
          <a:p>
            <a:r>
              <a:rPr lang="en-US" sz="3600" dirty="0"/>
              <a:t>Deer Valley in Spring and Fall</a:t>
            </a:r>
          </a:p>
          <a:p>
            <a:r>
              <a:rPr lang="en-US" sz="3600" dirty="0"/>
              <a:t>Specific Aims done in advance</a:t>
            </a:r>
          </a:p>
          <a:p>
            <a:r>
              <a:rPr lang="en-US" sz="3600" dirty="0"/>
              <a:t>Assistance with grant for funding source identified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6F330-FBA3-A84E-929E-6D86D80C4E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175" y="730039"/>
            <a:ext cx="4007787" cy="266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2C972E-7147-A24F-BEB2-526764C6E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6915" y="3612662"/>
            <a:ext cx="7256308" cy="2534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0732EC-8E10-BC44-8402-B62E2EDA7E2E}"/>
              </a:ext>
            </a:extLst>
          </p:cNvPr>
          <p:cNvSpPr txBox="1"/>
          <p:nvPr/>
        </p:nvSpPr>
        <p:spPr>
          <a:xfrm>
            <a:off x="1195754" y="1267497"/>
            <a:ext cx="7831015" cy="841256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Grant Writing Workshops</a:t>
            </a:r>
          </a:p>
        </p:txBody>
      </p:sp>
    </p:spTree>
    <p:extLst>
      <p:ext uri="{BB962C8B-B14F-4D97-AF65-F5344CB8AC3E}">
        <p14:creationId xmlns:p14="http://schemas.microsoft.com/office/powerpoint/2010/main" val="10564127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1510BD-E989-8F42-AF66-94E19038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668" y="6577360"/>
            <a:ext cx="1702153" cy="1838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029D2-9BE0-F14A-9D32-377382C7CA15}"/>
              </a:ext>
            </a:extLst>
          </p:cNvPr>
          <p:cNvSpPr txBox="1"/>
          <p:nvPr/>
        </p:nvSpPr>
        <p:spPr>
          <a:xfrm>
            <a:off x="2836984" y="369244"/>
            <a:ext cx="9659816" cy="656590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Helvetica Neue"/>
              </a:rPr>
              <a:t>Masters in Clinical and Scientific investigation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6A6AE-1A11-5D45-9BC1-C52A482CF6D6}"/>
              </a:ext>
            </a:extLst>
          </p:cNvPr>
          <p:cNvSpPr txBox="1"/>
          <p:nvPr/>
        </p:nvSpPr>
        <p:spPr>
          <a:xfrm>
            <a:off x="6305168" y="1465066"/>
            <a:ext cx="10720449" cy="7366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400" dirty="0">
                <a:latin typeface="Candara" panose="020E0502030303020204" pitchFamily="34" charset="0"/>
              </a:rPr>
              <a:t>Offered to 1 fellow/year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5400" dirty="0">
                <a:latin typeface="Candara" panose="020E0502030303020204" pitchFamily="34" charset="0"/>
              </a:rPr>
              <a:t>Plans for career in clinical research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5400" dirty="0">
                <a:latin typeface="Candara" panose="020E0502030303020204" pitchFamily="34" charset="0"/>
              </a:rPr>
              <a:t>Theories, models, methods, competencies, and tools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5400" dirty="0">
                <a:latin typeface="Candara" panose="020E0502030303020204" pitchFamily="34" charset="0"/>
              </a:rPr>
              <a:t>20 core/elective classroom hours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5400" dirty="0">
                <a:latin typeface="Candara" panose="020E0502030303020204" pitchFamily="34" charset="0"/>
              </a:rPr>
              <a:t>Mentored clinical research project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US" sz="5400" dirty="0">
                <a:latin typeface="Candara" panose="020E0502030303020204" pitchFamily="34" charset="0"/>
              </a:rPr>
              <a:t>Division sponsored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452C3-7573-4E45-A04B-3EDC3BA96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5" y="1192560"/>
            <a:ext cx="5435600" cy="538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9751A-B38C-BD47-BDD3-FBBBD67433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10" y="674440"/>
            <a:ext cx="2066925" cy="2066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0D20C1-857E-F84D-98F4-C9EBC37FDB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034" y="2591703"/>
            <a:ext cx="1888671" cy="1888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209157-CC93-B542-A025-E3C279B9F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58" y="6308407"/>
            <a:ext cx="1761444" cy="24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427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D6843-63BA-B946-92EA-FA9B8A311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2" y="5574054"/>
            <a:ext cx="4548996" cy="33994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E93ACD-091F-6543-8AC0-FDEBB74E7A92}"/>
              </a:ext>
            </a:extLst>
          </p:cNvPr>
          <p:cNvSpPr txBox="1">
            <a:spLocks/>
          </p:cNvSpPr>
          <p:nvPr/>
        </p:nvSpPr>
        <p:spPr>
          <a:xfrm>
            <a:off x="490452" y="775855"/>
            <a:ext cx="6613733" cy="1099838"/>
          </a:xfrm>
          <a:prstGeom prst="rect">
            <a:avLst/>
          </a:prstGeom>
          <a:solidFill>
            <a:srgbClr val="00FF00"/>
          </a:solidFill>
        </p:spPr>
        <p:txBody>
          <a:bodyPr/>
          <a:lstStyle>
            <a:lvl1pPr marL="0" marR="0" indent="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304815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609630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91444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21926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524076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828891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2133707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2438522" algn="ctr" defTabSz="7789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7200" b="1" dirty="0">
                <a:solidFill>
                  <a:schemeClr val="tx1"/>
                </a:solidFill>
                <a:latin typeface="Candara" panose="020E0502030303020204" pitchFamily="34" charset="0"/>
              </a:rPr>
              <a:t>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B5A02-A67D-A843-A2F5-EEA04B750E40}"/>
              </a:ext>
            </a:extLst>
          </p:cNvPr>
          <p:cNvSpPr txBox="1"/>
          <p:nvPr/>
        </p:nvSpPr>
        <p:spPr>
          <a:xfrm>
            <a:off x="9509413" y="1814332"/>
            <a:ext cx="7160323" cy="6812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ndara" panose="020E0502030303020204" pitchFamily="34" charset="0"/>
              </a:rPr>
              <a:t>U of Utah or Intermountain labs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ndara" panose="020E0502030303020204" pitchFamily="34" charset="0"/>
              </a:rPr>
              <a:t>Basic science, translational and outcomes research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ndara" panose="020E0502030303020204" pitchFamily="34" charset="0"/>
              </a:rPr>
              <a:t>Population science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ndara" panose="020E0502030303020204" pitchFamily="34" charset="0"/>
              </a:rPr>
              <a:t>Utah population database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ndara" panose="020E0502030303020204" pitchFamily="34" charset="0"/>
              </a:rPr>
              <a:t>Multidiscipline teams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ndara" panose="020E0502030303020204" pitchFamily="34" charset="0"/>
              </a:rPr>
              <a:t>Genetics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ndara" panose="020E0502030303020204" pitchFamily="34" charset="0"/>
              </a:rPr>
              <a:t>Personalized medicine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A1726-EB22-3D4B-8D71-5AED46023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7862"/>
            <a:ext cx="8957068" cy="2862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D0452-356D-E44B-9EAB-D054C410A5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957" y="5702562"/>
            <a:ext cx="4810456" cy="30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33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7793</TotalTime>
  <Words>335</Words>
  <Application>Microsoft Macintosh PowerPoint</Application>
  <PresentationFormat>Custom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ヒラギノ角ゴ Pro W3</vt:lpstr>
      <vt:lpstr>Arial</vt:lpstr>
      <vt:lpstr>Candara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Fellow Research at the University of Utah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Debate: Is there still a role non-invasive risk stratification in Wolff-Parkinson-White Syndrome?</dc:title>
  <dc:subject/>
  <dc:creator/>
  <cp:keywords/>
  <dc:description/>
  <cp:lastModifiedBy>Susan Etheridge</cp:lastModifiedBy>
  <cp:revision>409</cp:revision>
  <dcterms:modified xsi:type="dcterms:W3CDTF">2019-05-15T14:55:48Z</dcterms:modified>
  <cp:category/>
</cp:coreProperties>
</file>